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59" r:id="rId5"/>
    <p:sldId id="262" r:id="rId6"/>
    <p:sldId id="267" r:id="rId7"/>
    <p:sldId id="270" r:id="rId8"/>
    <p:sldId id="268" r:id="rId9"/>
    <p:sldId id="271" r:id="rId10"/>
    <p:sldId id="275" r:id="rId11"/>
    <p:sldId id="277" r:id="rId12"/>
    <p:sldId id="274" r:id="rId13"/>
    <p:sldId id="27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CEA4-C1FB-BDA3-306F-1D63143F1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E4979C-FF85-AABE-6928-88B3FF867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9B6F5C-C7E0-2506-02AE-057AD231CD9F}"/>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EAC30B08-0567-3A55-5E64-BE80B2976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EA45-B193-2EC2-782A-695909A4C235}"/>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100571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8924-7B33-88C0-2D91-14E771B25A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9DA84-EB18-21F0-6227-439B8DD3D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8C8FAE-589A-4D84-B198-7C686F768AB2}"/>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2ABDF43F-D1E1-2680-D792-59B29B8AF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20EEE-105F-2B3F-60C7-6F8227B00C15}"/>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116886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DFFD6-77B7-84D6-4EF8-D34C1F3908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9DA76-D734-905C-2D01-60EFB0C22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3323F-73E4-ED07-8F0F-2B7DDC96F1C2}"/>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7660397E-D147-D4A1-CFC1-DDC964785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D3A66-9FC5-5DC3-46F1-F9CA1136E519}"/>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149710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80546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133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761716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838920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8262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03679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764788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47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C1D-F670-3C98-CF62-BA02A9215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F3D4B7-66D3-3E88-56FB-98BF044A5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3881BF-BA33-F6C2-A859-5FE47079A17E}"/>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C293E71C-A1D8-5DD1-D536-F3748591C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7B087-46A4-3C23-E92C-D1F1AF72F92A}"/>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23252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2276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71604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3/13/2024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3508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E750-36B1-CE4E-9D89-857D44A52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F9F9DC-9A5D-2309-E180-828401FBFF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E34EC0-CC79-FBA9-29B0-00ACB307BAE8}"/>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6AA181C3-4BBB-4BA4-6E78-A88F49617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40123-442C-B64E-1F28-DD4B967C1183}"/>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385273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6F19-2F23-A5E2-FF46-C167E00181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CCF39-CF9A-4D59-4CDF-A37B16F763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EE239F-83B4-718C-64C5-0FCCD52AD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641B5-ADAB-3D80-D059-EC3618915BB9}"/>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6" name="Footer Placeholder 5">
            <a:extLst>
              <a:ext uri="{FF2B5EF4-FFF2-40B4-BE49-F238E27FC236}">
                <a16:creationId xmlns:a16="http://schemas.microsoft.com/office/drawing/2014/main" id="{DDDCFC5D-CCCA-B72B-B3F8-4224DB6360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93D20-A58E-DE56-60C5-7ACAFDE07DF5}"/>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4943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4D3F-1A88-0841-4871-0A0855100E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FD1BD5-2B20-C415-B75D-D2BCBA2B3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80FE8-9ADB-CCCB-F5E3-E44C005886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E40338-D277-9FAD-92E7-3723644940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E190A2-92EC-8CE6-DCB0-E3F7E43560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2AFCED-5969-69E7-BC48-ABEE6BD0CF00}"/>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8" name="Footer Placeholder 7">
            <a:extLst>
              <a:ext uri="{FF2B5EF4-FFF2-40B4-BE49-F238E27FC236}">
                <a16:creationId xmlns:a16="http://schemas.microsoft.com/office/drawing/2014/main" id="{453DB866-5886-E3D2-656D-1696C92B6A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065E0E-7E78-DC4B-C97E-A73B9C9310F1}"/>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214916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54C4-E651-BBDD-6B08-911F0C8050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985606-8F48-2409-A1F6-777AFEBE2FFC}"/>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4" name="Footer Placeholder 3">
            <a:extLst>
              <a:ext uri="{FF2B5EF4-FFF2-40B4-BE49-F238E27FC236}">
                <a16:creationId xmlns:a16="http://schemas.microsoft.com/office/drawing/2014/main" id="{5BBBAC01-F74E-CD93-98B4-9B0D584E94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A881D6-E8CE-6189-30F7-9409AD7C1741}"/>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116275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6DFE7-9C0E-5A84-4AE7-8DEB71801B54}"/>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3" name="Footer Placeholder 2">
            <a:extLst>
              <a:ext uri="{FF2B5EF4-FFF2-40B4-BE49-F238E27FC236}">
                <a16:creationId xmlns:a16="http://schemas.microsoft.com/office/drawing/2014/main" id="{BA4D8B7E-3AE6-426C-07EF-084E214492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6A79FD-EE8E-8DFF-6C73-96FCE6F57477}"/>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41339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6417-163E-1215-9416-B9F5EC8BA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82AE1C-9DF4-D03B-5662-FFC48FCE7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FECB6F-C58A-AF03-5C16-4CEBA713D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FE5E9-7B3A-B4BC-B57F-D08C92DEE612}"/>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6" name="Footer Placeholder 5">
            <a:extLst>
              <a:ext uri="{FF2B5EF4-FFF2-40B4-BE49-F238E27FC236}">
                <a16:creationId xmlns:a16="http://schemas.microsoft.com/office/drawing/2014/main" id="{0F2B587C-E7CF-F2D6-2BC9-DA5445B44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5CBF72-950E-A396-037B-9EB401316C0E}"/>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78841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CE4E-3828-71D4-85AF-DCEB6877C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5F9815-8823-32F8-F98E-938AF94F8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EC445B-65BC-1082-BDA5-620012646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9354D-31A3-8370-8C3F-D7AAD537BE02}"/>
              </a:ext>
            </a:extLst>
          </p:cNvPr>
          <p:cNvSpPr>
            <a:spLocks noGrp="1"/>
          </p:cNvSpPr>
          <p:nvPr>
            <p:ph type="dt" sz="half" idx="10"/>
          </p:nvPr>
        </p:nvSpPr>
        <p:spPr/>
        <p:txBody>
          <a:bodyPr/>
          <a:lstStyle/>
          <a:p>
            <a:fld id="{ABF33B10-CEBA-4230-8C7D-E863662EF0AE}" type="datetimeFigureOut">
              <a:rPr lang="en-GB" smtClean="0"/>
              <a:t>13/03/2024</a:t>
            </a:fld>
            <a:endParaRPr lang="en-GB"/>
          </a:p>
        </p:txBody>
      </p:sp>
      <p:sp>
        <p:nvSpPr>
          <p:cNvPr id="6" name="Footer Placeholder 5">
            <a:extLst>
              <a:ext uri="{FF2B5EF4-FFF2-40B4-BE49-F238E27FC236}">
                <a16:creationId xmlns:a16="http://schemas.microsoft.com/office/drawing/2014/main" id="{BABCFC69-B785-2BC6-CF62-438310EA3C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5C5FF8-8700-4322-CBBC-776C05F127FB}"/>
              </a:ext>
            </a:extLst>
          </p:cNvPr>
          <p:cNvSpPr>
            <a:spLocks noGrp="1"/>
          </p:cNvSpPr>
          <p:nvPr>
            <p:ph type="sldNum" sz="quarter" idx="12"/>
          </p:nvPr>
        </p:nvSpPr>
        <p:spPr/>
        <p:txBody>
          <a:bodyPr/>
          <a:lstStyle/>
          <a:p>
            <a:fld id="{B91B3B99-E12B-49C8-A157-1DB2CBF88C7D}" type="slidenum">
              <a:rPr lang="en-GB" smtClean="0"/>
              <a:t>‹#›</a:t>
            </a:fld>
            <a:endParaRPr lang="en-GB"/>
          </a:p>
        </p:txBody>
      </p:sp>
    </p:spTree>
    <p:extLst>
      <p:ext uri="{BB962C8B-B14F-4D97-AF65-F5344CB8AC3E}">
        <p14:creationId xmlns:p14="http://schemas.microsoft.com/office/powerpoint/2010/main" val="281026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6D151-4525-C290-9D83-F546E70BE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E50BA-8BF4-BA71-FEBE-A8C3C5F7E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8F20E6-154F-2571-92F1-1AB03202C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F33B10-CEBA-4230-8C7D-E863662EF0AE}" type="datetimeFigureOut">
              <a:rPr lang="en-GB" smtClean="0"/>
              <a:t>13/03/2024</a:t>
            </a:fld>
            <a:endParaRPr lang="en-GB"/>
          </a:p>
        </p:txBody>
      </p:sp>
      <p:sp>
        <p:nvSpPr>
          <p:cNvPr id="5" name="Footer Placeholder 4">
            <a:extLst>
              <a:ext uri="{FF2B5EF4-FFF2-40B4-BE49-F238E27FC236}">
                <a16:creationId xmlns:a16="http://schemas.microsoft.com/office/drawing/2014/main" id="{B7481782-D2C5-962F-88C9-BDC7A1BC7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634E82-331C-BCEC-254B-E78FCFA0C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1B3B99-E12B-49C8-A157-1DB2CBF88C7D}" type="slidenum">
              <a:rPr lang="en-GB" smtClean="0"/>
              <a:t>‹#›</a:t>
            </a:fld>
            <a:endParaRPr lang="en-GB"/>
          </a:p>
        </p:txBody>
      </p:sp>
    </p:spTree>
    <p:extLst>
      <p:ext uri="{BB962C8B-B14F-4D97-AF65-F5344CB8AC3E}">
        <p14:creationId xmlns:p14="http://schemas.microsoft.com/office/powerpoint/2010/main" val="165337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3/13/2024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81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oop.Bhogal-Nair@dmu.ac.uk"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77F9E3-C0CE-120C-D6CC-93D64E43FDBA}"/>
              </a:ext>
            </a:extLst>
          </p:cNvPr>
          <p:cNvSpPr/>
          <p:nvPr/>
        </p:nvSpPr>
        <p:spPr>
          <a:xfrm>
            <a:off x="172528" y="5909094"/>
            <a:ext cx="3114136" cy="94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Univers Light"/>
              <a:ea typeface="+mn-ea"/>
              <a:cs typeface="+mn-cs"/>
            </a:endParaRPr>
          </a:p>
        </p:txBody>
      </p:sp>
      <p:sp useBgFill="1">
        <p:nvSpPr>
          <p:cNvPr id="21" name="Rectangle 8">
            <a:extLst>
              <a:ext uri="{FF2B5EF4-FFF2-40B4-BE49-F238E27FC236}">
                <a16:creationId xmlns:a16="http://schemas.microsoft.com/office/drawing/2014/main" id="{C3297213-B630-4CFA-8FE1-099659C5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Light"/>
              <a:ea typeface="+mn-ea"/>
              <a:cs typeface="+mn-cs"/>
            </a:endParaRPr>
          </a:p>
        </p:txBody>
      </p:sp>
      <p:pic>
        <p:nvPicPr>
          <p:cNvPr id="22" name="Picture 3">
            <a:extLst>
              <a:ext uri="{FF2B5EF4-FFF2-40B4-BE49-F238E27FC236}">
                <a16:creationId xmlns:a16="http://schemas.microsoft.com/office/drawing/2014/main" id="{24D2AE07-6A6E-FFD0-3D8C-3329F2CDE8CC}"/>
              </a:ext>
            </a:extLst>
          </p:cNvPr>
          <p:cNvPicPr>
            <a:picLocks noChangeAspect="1"/>
          </p:cNvPicPr>
          <p:nvPr/>
        </p:nvPicPr>
        <p:blipFill rotWithShape="1">
          <a:blip r:embed="rId2"/>
          <a:srcRect t="6548" b="1616"/>
          <a:stretch/>
        </p:blipFill>
        <p:spPr>
          <a:xfrm>
            <a:off x="-11" y="-62359"/>
            <a:ext cx="12191999" cy="6857990"/>
          </a:xfrm>
          <a:prstGeom prst="rect">
            <a:avLst/>
          </a:prstGeom>
        </p:spPr>
      </p:pic>
      <p:sp>
        <p:nvSpPr>
          <p:cNvPr id="23" name="Rectangle 10">
            <a:extLst>
              <a:ext uri="{FF2B5EF4-FFF2-40B4-BE49-F238E27FC236}">
                <a16:creationId xmlns:a16="http://schemas.microsoft.com/office/drawing/2014/main" id="{13F26D5C-77E9-4A8D-95F0-1635BAD1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781" y="-257784"/>
            <a:ext cx="6857999" cy="7373570"/>
          </a:xfrm>
          <a:prstGeom prst="rect">
            <a:avLst/>
          </a:prstGeom>
          <a:gradFill flip="none" rotWithShape="1">
            <a:gsLst>
              <a:gs pos="3000">
                <a:srgbClr val="000000">
                  <a:alpha val="0"/>
                </a:srgbClr>
              </a:gs>
              <a:gs pos="73000">
                <a:srgbClr val="000000">
                  <a:alpha val="48000"/>
                </a:srgbClr>
              </a:gs>
              <a:gs pos="100000">
                <a:srgbClr val="000000">
                  <a:alpha val="5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Light"/>
              <a:ea typeface="+mn-ea"/>
              <a:cs typeface="+mn-cs"/>
            </a:endParaRPr>
          </a:p>
        </p:txBody>
      </p:sp>
      <p:sp>
        <p:nvSpPr>
          <p:cNvPr id="2" name="Title 1">
            <a:extLst>
              <a:ext uri="{FF2B5EF4-FFF2-40B4-BE49-F238E27FC236}">
                <a16:creationId xmlns:a16="http://schemas.microsoft.com/office/drawing/2014/main" id="{2C1F5BA1-9C7F-7A42-C10C-4AA886E2502B}"/>
              </a:ext>
            </a:extLst>
          </p:cNvPr>
          <p:cNvSpPr>
            <a:spLocks noGrp="1"/>
          </p:cNvSpPr>
          <p:nvPr>
            <p:ph type="ctrTitle"/>
          </p:nvPr>
        </p:nvSpPr>
        <p:spPr>
          <a:xfrm>
            <a:off x="451817" y="2684221"/>
            <a:ext cx="6662472" cy="2129129"/>
          </a:xfrm>
        </p:spPr>
        <p:txBody>
          <a:bodyPr anchor="b">
            <a:normAutofit fontScale="90000"/>
          </a:bodyPr>
          <a:lstStyle/>
          <a:p>
            <a:r>
              <a:rPr lang="en-GB" sz="5000" dirty="0">
                <a:solidFill>
                  <a:srgbClr val="FFFFFF"/>
                </a:solidFill>
              </a:rPr>
              <a:t>Embodied Impacts:</a:t>
            </a:r>
            <a:br>
              <a:rPr lang="en-GB" sz="5000" dirty="0">
                <a:solidFill>
                  <a:srgbClr val="FFFFFF"/>
                </a:solidFill>
              </a:rPr>
            </a:br>
            <a:r>
              <a:rPr lang="en-GB" sz="5000" dirty="0">
                <a:solidFill>
                  <a:srgbClr val="FFFFFF"/>
                </a:solidFill>
              </a:rPr>
              <a:t>Introspections on creativity in sensitive spaces</a:t>
            </a:r>
          </a:p>
        </p:txBody>
      </p:sp>
      <p:cxnSp>
        <p:nvCxnSpPr>
          <p:cNvPr id="24" name="Straight Connector 12">
            <a:extLst>
              <a:ext uri="{FF2B5EF4-FFF2-40B4-BE49-F238E27FC236}">
                <a16:creationId xmlns:a16="http://schemas.microsoft.com/office/drawing/2014/main" id="{0632DC5A-0728-490F-8655-6B4377827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14">
            <a:extLst>
              <a:ext uri="{FF2B5EF4-FFF2-40B4-BE49-F238E27FC236}">
                <a16:creationId xmlns:a16="http://schemas.microsoft.com/office/drawing/2014/main" id="{28BB1F6D-CF9C-422D-9324-C46415BB9D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12347FD3-376E-6888-86AC-C37D824449A4}"/>
              </a:ext>
            </a:extLst>
          </p:cNvPr>
          <p:cNvSpPr/>
          <p:nvPr/>
        </p:nvSpPr>
        <p:spPr>
          <a:xfrm>
            <a:off x="451817" y="5169002"/>
            <a:ext cx="3973880" cy="13139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00F4FAFE-0B7D-60FF-B3F9-783551830170}"/>
              </a:ext>
            </a:extLst>
          </p:cNvPr>
          <p:cNvSpPr>
            <a:spLocks noGrp="1"/>
          </p:cNvSpPr>
          <p:nvPr>
            <p:ph type="subTitle" idx="1"/>
          </p:nvPr>
        </p:nvSpPr>
        <p:spPr>
          <a:xfrm>
            <a:off x="643455" y="5273858"/>
            <a:ext cx="4502989" cy="1104245"/>
          </a:xfrm>
        </p:spPr>
        <p:txBody>
          <a:bodyPr anchor="t">
            <a:normAutofit/>
          </a:bodyPr>
          <a:lstStyle/>
          <a:p>
            <a:pPr>
              <a:lnSpc>
                <a:spcPct val="110000"/>
              </a:lnSpc>
              <a:spcBef>
                <a:spcPts val="0"/>
              </a:spcBef>
            </a:pPr>
            <a:r>
              <a:rPr lang="en-GB" b="1" dirty="0"/>
              <a:t>Dr Anoop Bhogal-Nair</a:t>
            </a:r>
          </a:p>
          <a:p>
            <a:pPr>
              <a:lnSpc>
                <a:spcPct val="110000"/>
              </a:lnSpc>
              <a:spcBef>
                <a:spcPts val="0"/>
              </a:spcBef>
            </a:pPr>
            <a:r>
              <a:rPr lang="en-GB" dirty="0">
                <a:hlinkClick r:id="rId3">
                  <a:extLst>
                    <a:ext uri="{A12FA001-AC4F-418D-AE19-62706E023703}">
                      <ahyp:hlinkClr xmlns:ahyp="http://schemas.microsoft.com/office/drawing/2018/hyperlinkcolor" val="tx"/>
                    </a:ext>
                  </a:extLst>
                </a:hlinkClick>
              </a:rPr>
              <a:t>Anoop.Bhogal-Nair@dmu.ac.uk</a:t>
            </a:r>
            <a:r>
              <a:rPr lang="en-GB" dirty="0"/>
              <a:t> </a:t>
            </a:r>
          </a:p>
          <a:p>
            <a:pPr>
              <a:lnSpc>
                <a:spcPct val="110000"/>
              </a:lnSpc>
              <a:spcBef>
                <a:spcPts val="0"/>
              </a:spcBef>
            </a:pPr>
            <a:r>
              <a:rPr lang="en-GB" dirty="0"/>
              <a:t>Faculty of Business and Law</a:t>
            </a:r>
          </a:p>
        </p:txBody>
      </p:sp>
    </p:spTree>
    <p:extLst>
      <p:ext uri="{BB962C8B-B14F-4D97-AF65-F5344CB8AC3E}">
        <p14:creationId xmlns:p14="http://schemas.microsoft.com/office/powerpoint/2010/main" val="28626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D30E-D69B-E42D-7413-D97A6FB3CD53}"/>
              </a:ext>
            </a:extLst>
          </p:cNvPr>
          <p:cNvSpPr>
            <a:spLocks noGrp="1"/>
          </p:cNvSpPr>
          <p:nvPr>
            <p:ph type="title"/>
          </p:nvPr>
        </p:nvSpPr>
        <p:spPr/>
        <p:txBody>
          <a:bodyPr/>
          <a:lstStyle/>
          <a:p>
            <a:r>
              <a:rPr lang="en-GB" dirty="0"/>
              <a:t>Structural constraints and concerns </a:t>
            </a:r>
          </a:p>
        </p:txBody>
      </p:sp>
      <p:sp>
        <p:nvSpPr>
          <p:cNvPr id="3" name="Content Placeholder 2">
            <a:extLst>
              <a:ext uri="{FF2B5EF4-FFF2-40B4-BE49-F238E27FC236}">
                <a16:creationId xmlns:a16="http://schemas.microsoft.com/office/drawing/2014/main" id="{53DDEB58-773E-C916-5B28-0A7B523686DF}"/>
              </a:ext>
            </a:extLst>
          </p:cNvPr>
          <p:cNvSpPr>
            <a:spLocks noGrp="1"/>
          </p:cNvSpPr>
          <p:nvPr>
            <p:ph idx="1"/>
          </p:nvPr>
        </p:nvSpPr>
        <p:spPr>
          <a:xfrm>
            <a:off x="1247380" y="1576026"/>
            <a:ext cx="6024688" cy="4911038"/>
          </a:xfrm>
        </p:spPr>
        <p:txBody>
          <a:bodyPr>
            <a:normAutofit fontScale="70000" lnSpcReduction="20000"/>
          </a:bodyPr>
          <a:lstStyle/>
          <a:p>
            <a:pPr marL="0" indent="0">
              <a:buNone/>
            </a:pPr>
            <a:r>
              <a:rPr lang="en-GB" sz="2200" b="1" dirty="0"/>
              <a:t>Ethics and DPIA </a:t>
            </a:r>
            <a:r>
              <a:rPr lang="en-GB" sz="2200" dirty="0"/>
              <a:t>(data protection impact assessment)</a:t>
            </a:r>
          </a:p>
          <a:p>
            <a:r>
              <a:rPr lang="en-GB" sz="2200" dirty="0"/>
              <a:t>Barriers in understanding and communicating non-conventional/non-standard methods. </a:t>
            </a:r>
          </a:p>
          <a:p>
            <a:r>
              <a:rPr lang="en-GB" sz="2200" dirty="0"/>
              <a:t>Rules-based approach to ethics. In other words, the focus is upon ethical absolutes (informed consent, confidentiality, avoidance of harm). </a:t>
            </a:r>
          </a:p>
          <a:p>
            <a:r>
              <a:rPr lang="en-GB" sz="2200" dirty="0"/>
              <a:t>Push for situation-based and ethics. Leading by context</a:t>
            </a:r>
          </a:p>
          <a:p>
            <a:r>
              <a:rPr lang="en-GB" sz="2200" dirty="0"/>
              <a:t>Inherent Eurocentricity of the ethics process</a:t>
            </a:r>
          </a:p>
          <a:p>
            <a:r>
              <a:rPr lang="en-GB" sz="2200" dirty="0"/>
              <a:t>Messy ethics adheres to the feelings, experiences, and processes within projects fraught with chaos. Messiness is a communicative space of co-labouring. </a:t>
            </a:r>
          </a:p>
          <a:p>
            <a:r>
              <a:rPr lang="en-GB" sz="2200" dirty="0"/>
              <a:t>Balancing protection and participation. </a:t>
            </a:r>
          </a:p>
          <a:p>
            <a:r>
              <a:rPr lang="en-GB" sz="2200" dirty="0"/>
              <a:t>Ethics as a process, not an event. </a:t>
            </a:r>
          </a:p>
          <a:p>
            <a:r>
              <a:rPr lang="en-GB" sz="2200" dirty="0"/>
              <a:t>Challenging methodological myopia in relation to human subjects</a:t>
            </a:r>
          </a:p>
          <a:p>
            <a:endParaRPr lang="en-GB" dirty="0"/>
          </a:p>
        </p:txBody>
      </p:sp>
      <p:sp>
        <p:nvSpPr>
          <p:cNvPr id="5" name="TextBox 4">
            <a:extLst>
              <a:ext uri="{FF2B5EF4-FFF2-40B4-BE49-F238E27FC236}">
                <a16:creationId xmlns:a16="http://schemas.microsoft.com/office/drawing/2014/main" id="{1669D77E-E32F-1256-6721-FC0D173E11CA}"/>
              </a:ext>
            </a:extLst>
          </p:cNvPr>
          <p:cNvSpPr txBox="1"/>
          <p:nvPr/>
        </p:nvSpPr>
        <p:spPr>
          <a:xfrm>
            <a:off x="8128310" y="2760778"/>
            <a:ext cx="2559745" cy="1938992"/>
          </a:xfrm>
          <a:prstGeom prst="rect">
            <a:avLst/>
          </a:prstGeom>
          <a:solidFill>
            <a:schemeClr val="accent1">
              <a:lumMod val="20000"/>
              <a:lumOff val="80000"/>
            </a:schemeClr>
          </a:solidFill>
        </p:spPr>
        <p:txBody>
          <a:bodyPr wrap="square">
            <a:spAutoFit/>
          </a:bodyPr>
          <a:lstStyle/>
          <a:p>
            <a:pPr algn="ctr"/>
            <a:r>
              <a:rPr lang="en-GB" sz="2400" dirty="0">
                <a:latin typeface="Aparajita" panose="020B0502040204020203" pitchFamily="18" charset="0"/>
                <a:cs typeface="Aparajita" panose="020B0502040204020203" pitchFamily="18" charset="0"/>
              </a:rPr>
              <a:t>Ethics frameworks have tended to emphasise participants rights to protection over their right to participate. </a:t>
            </a:r>
          </a:p>
        </p:txBody>
      </p:sp>
    </p:spTree>
    <p:extLst>
      <p:ext uri="{BB962C8B-B14F-4D97-AF65-F5344CB8AC3E}">
        <p14:creationId xmlns:p14="http://schemas.microsoft.com/office/powerpoint/2010/main" val="39483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AE063-E938-88B5-6C7D-9DB03119C3B7}"/>
              </a:ext>
            </a:extLst>
          </p:cNvPr>
          <p:cNvPicPr>
            <a:picLocks noChangeAspect="1"/>
          </p:cNvPicPr>
          <p:nvPr/>
        </p:nvPicPr>
        <p:blipFill>
          <a:blip r:embed="rId2"/>
          <a:stretch>
            <a:fillRect/>
          </a:stretch>
        </p:blipFill>
        <p:spPr>
          <a:xfrm>
            <a:off x="666720" y="352044"/>
            <a:ext cx="2507683" cy="6153912"/>
          </a:xfrm>
          <a:prstGeom prst="rect">
            <a:avLst/>
          </a:prstGeom>
        </p:spPr>
      </p:pic>
      <p:pic>
        <p:nvPicPr>
          <p:cNvPr id="7" name="Picture 6" descr="A person and person standing in front of a store&#10;&#10;Description automatically generated">
            <a:extLst>
              <a:ext uri="{FF2B5EF4-FFF2-40B4-BE49-F238E27FC236}">
                <a16:creationId xmlns:a16="http://schemas.microsoft.com/office/drawing/2014/main" id="{94D324BA-251A-C0C4-C302-68A770337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998" y="849376"/>
            <a:ext cx="2738440" cy="2053830"/>
          </a:xfrm>
          <a:prstGeom prst="rect">
            <a:avLst/>
          </a:prstGeom>
          <a:ln>
            <a:noFill/>
          </a:ln>
          <a:effectLst>
            <a:softEdge rad="112500"/>
          </a:effectLst>
        </p:spPr>
      </p:pic>
      <p:pic>
        <p:nvPicPr>
          <p:cNvPr id="9" name="Picture 8" descr="A person holding a poster&#10;&#10;Description automatically generated">
            <a:extLst>
              <a:ext uri="{FF2B5EF4-FFF2-40B4-BE49-F238E27FC236}">
                <a16:creationId xmlns:a16="http://schemas.microsoft.com/office/drawing/2014/main" id="{324F1CDE-C29B-4BAE-F61B-E9F75CC28CB2}"/>
              </a:ext>
            </a:extLst>
          </p:cNvPr>
          <p:cNvPicPr>
            <a:picLocks noChangeAspect="1"/>
          </p:cNvPicPr>
          <p:nvPr/>
        </p:nvPicPr>
        <p:blipFill rotWithShape="1">
          <a:blip r:embed="rId4">
            <a:extLst>
              <a:ext uri="{28A0092B-C50C-407E-A947-70E740481C1C}">
                <a14:useLocalDpi xmlns:a14="http://schemas.microsoft.com/office/drawing/2010/main" val="0"/>
              </a:ext>
            </a:extLst>
          </a:blip>
          <a:srcRect b="27473"/>
          <a:stretch/>
        </p:blipFill>
        <p:spPr>
          <a:xfrm>
            <a:off x="3414522" y="3767836"/>
            <a:ext cx="2304791" cy="2228778"/>
          </a:xfrm>
          <a:prstGeom prst="rect">
            <a:avLst/>
          </a:prstGeom>
          <a:ln>
            <a:noFill/>
          </a:ln>
          <a:effectLst>
            <a:softEdge rad="112500"/>
          </a:effectLst>
        </p:spPr>
      </p:pic>
      <p:pic>
        <p:nvPicPr>
          <p:cNvPr id="11" name="Picture 10" descr="A book on a shelf&#10;&#10;Description automatically generated">
            <a:extLst>
              <a:ext uri="{FF2B5EF4-FFF2-40B4-BE49-F238E27FC236}">
                <a16:creationId xmlns:a16="http://schemas.microsoft.com/office/drawing/2014/main" id="{44F16B7B-D60B-403C-5E88-B2085EBB1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641" y="3109113"/>
            <a:ext cx="2174633" cy="2899511"/>
          </a:xfrm>
          <a:prstGeom prst="rect">
            <a:avLst/>
          </a:prstGeom>
          <a:ln>
            <a:noFill/>
          </a:ln>
          <a:effectLst>
            <a:softEdge rad="112500"/>
          </a:effectLst>
        </p:spPr>
      </p:pic>
      <p:pic>
        <p:nvPicPr>
          <p:cNvPr id="13" name="Picture 12" descr="A newspaper with a newspaper and a newspaper&#10;&#10;Description automatically generated with medium confidence">
            <a:extLst>
              <a:ext uri="{FF2B5EF4-FFF2-40B4-BE49-F238E27FC236}">
                <a16:creationId xmlns:a16="http://schemas.microsoft.com/office/drawing/2014/main" id="{C5831B4D-8854-848C-E67F-13AD136BBB7C}"/>
              </a:ext>
            </a:extLst>
          </p:cNvPr>
          <p:cNvPicPr>
            <a:picLocks noChangeAspect="1"/>
          </p:cNvPicPr>
          <p:nvPr/>
        </p:nvPicPr>
        <p:blipFill rotWithShape="1">
          <a:blip r:embed="rId6">
            <a:extLst>
              <a:ext uri="{28A0092B-C50C-407E-A947-70E740481C1C}">
                <a14:useLocalDpi xmlns:a14="http://schemas.microsoft.com/office/drawing/2010/main" val="0"/>
              </a:ext>
            </a:extLst>
          </a:blip>
          <a:srcRect b="13614"/>
          <a:stretch/>
        </p:blipFill>
        <p:spPr>
          <a:xfrm>
            <a:off x="3414522" y="849376"/>
            <a:ext cx="2239634" cy="2579624"/>
          </a:xfrm>
          <a:prstGeom prst="rect">
            <a:avLst/>
          </a:prstGeom>
          <a:ln>
            <a:noFill/>
          </a:ln>
          <a:effectLst>
            <a:softEdge rad="112500"/>
          </a:effectLst>
        </p:spPr>
      </p:pic>
      <p:sp>
        <p:nvSpPr>
          <p:cNvPr id="14" name="TextBox 13">
            <a:extLst>
              <a:ext uri="{FF2B5EF4-FFF2-40B4-BE49-F238E27FC236}">
                <a16:creationId xmlns:a16="http://schemas.microsoft.com/office/drawing/2014/main" id="{32DA4393-A9CC-75A0-0CE8-95F1EA88E656}"/>
              </a:ext>
            </a:extLst>
          </p:cNvPr>
          <p:cNvSpPr txBox="1"/>
          <p:nvPr/>
        </p:nvSpPr>
        <p:spPr>
          <a:xfrm>
            <a:off x="9031857" y="2198175"/>
            <a:ext cx="2373074" cy="3416320"/>
          </a:xfrm>
          <a:prstGeom prst="rect">
            <a:avLst/>
          </a:prstGeom>
          <a:solidFill>
            <a:schemeClr val="accent2">
              <a:lumMod val="20000"/>
              <a:lumOff val="80000"/>
            </a:schemeClr>
          </a:solidFill>
          <a:ln>
            <a:noFill/>
          </a:ln>
        </p:spPr>
        <p:txBody>
          <a:bodyPr wrap="square" rtlCol="0">
            <a:spAutoFit/>
          </a:bodyPr>
          <a:lstStyle/>
          <a:p>
            <a:r>
              <a:rPr lang="en-GB" dirty="0"/>
              <a:t>The lived experience of heritage through film for the South Asian diaspora. </a:t>
            </a:r>
          </a:p>
          <a:p>
            <a:endParaRPr lang="en-GB" dirty="0"/>
          </a:p>
          <a:p>
            <a:r>
              <a:rPr lang="en-GB" dirty="0"/>
              <a:t>Engagement with:</a:t>
            </a:r>
          </a:p>
          <a:p>
            <a:pPr marL="285750" indent="-285750">
              <a:buFont typeface="Arial" panose="020B0604020202020204" pitchFamily="34" charset="0"/>
              <a:buChar char="•"/>
            </a:pPr>
            <a:r>
              <a:rPr lang="en-GB" dirty="0"/>
              <a:t>community members (collectors)</a:t>
            </a:r>
          </a:p>
          <a:p>
            <a:pPr marL="285750" indent="-285750">
              <a:buFont typeface="Arial" panose="020B0604020202020204" pitchFamily="34" charset="0"/>
              <a:buChar char="•"/>
            </a:pPr>
            <a:r>
              <a:rPr lang="en-GB" dirty="0"/>
              <a:t>Local businesses</a:t>
            </a:r>
          </a:p>
          <a:p>
            <a:pPr marL="285750" indent="-285750">
              <a:buFont typeface="Arial" panose="020B0604020202020204" pitchFamily="34" charset="0"/>
              <a:buChar char="•"/>
            </a:pPr>
            <a:r>
              <a:rPr lang="en-GB" dirty="0"/>
              <a:t>Local media</a:t>
            </a:r>
          </a:p>
          <a:p>
            <a:pPr marL="285750" indent="-285750">
              <a:buFont typeface="Arial" panose="020B0604020202020204" pitchFamily="34" charset="0"/>
              <a:buChar char="•"/>
            </a:pPr>
            <a:r>
              <a:rPr lang="en-GB" dirty="0"/>
              <a:t>Students </a:t>
            </a:r>
          </a:p>
        </p:txBody>
      </p:sp>
    </p:spTree>
    <p:extLst>
      <p:ext uri="{BB962C8B-B14F-4D97-AF65-F5344CB8AC3E}">
        <p14:creationId xmlns:p14="http://schemas.microsoft.com/office/powerpoint/2010/main" val="113348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75B91-1377-E237-F2C1-0D9C8D388C6F}"/>
              </a:ext>
            </a:extLst>
          </p:cNvPr>
          <p:cNvPicPr>
            <a:picLocks noChangeAspect="1"/>
          </p:cNvPicPr>
          <p:nvPr/>
        </p:nvPicPr>
        <p:blipFill>
          <a:blip r:embed="rId2"/>
          <a:stretch>
            <a:fillRect/>
          </a:stretch>
        </p:blipFill>
        <p:spPr>
          <a:xfrm>
            <a:off x="426721" y="792715"/>
            <a:ext cx="5669279" cy="3052689"/>
          </a:xfrm>
          <a:prstGeom prst="rect">
            <a:avLst/>
          </a:prstGeom>
          <a:ln>
            <a:noFill/>
          </a:ln>
          <a:effectLst>
            <a:softEdge rad="112500"/>
          </a:effectLst>
        </p:spPr>
      </p:pic>
      <p:pic>
        <p:nvPicPr>
          <p:cNvPr id="7" name="Picture 6">
            <a:extLst>
              <a:ext uri="{FF2B5EF4-FFF2-40B4-BE49-F238E27FC236}">
                <a16:creationId xmlns:a16="http://schemas.microsoft.com/office/drawing/2014/main" id="{50583DF7-D78F-ECF8-1A54-44DE7A2E5238}"/>
              </a:ext>
            </a:extLst>
          </p:cNvPr>
          <p:cNvPicPr>
            <a:picLocks noChangeAspect="1"/>
          </p:cNvPicPr>
          <p:nvPr/>
        </p:nvPicPr>
        <p:blipFill>
          <a:blip r:embed="rId3"/>
          <a:stretch>
            <a:fillRect/>
          </a:stretch>
        </p:blipFill>
        <p:spPr>
          <a:xfrm>
            <a:off x="6187891" y="2253998"/>
            <a:ext cx="5840207" cy="3062042"/>
          </a:xfrm>
          <a:prstGeom prst="rect">
            <a:avLst/>
          </a:prstGeom>
          <a:ln>
            <a:noFill/>
          </a:ln>
          <a:effectLst>
            <a:softEdge rad="112500"/>
          </a:effectLst>
        </p:spPr>
      </p:pic>
      <p:sp>
        <p:nvSpPr>
          <p:cNvPr id="8" name="Title 1">
            <a:extLst>
              <a:ext uri="{FF2B5EF4-FFF2-40B4-BE49-F238E27FC236}">
                <a16:creationId xmlns:a16="http://schemas.microsoft.com/office/drawing/2014/main" id="{7136DA0E-5B75-B038-0E47-1B955645972A}"/>
              </a:ext>
            </a:extLst>
          </p:cNvPr>
          <p:cNvSpPr>
            <a:spLocks noGrp="1"/>
          </p:cNvSpPr>
          <p:nvPr>
            <p:ph type="title"/>
          </p:nvPr>
        </p:nvSpPr>
        <p:spPr>
          <a:xfrm>
            <a:off x="246714" y="114214"/>
            <a:ext cx="10995659" cy="1077849"/>
          </a:xfrm>
        </p:spPr>
        <p:txBody>
          <a:bodyPr/>
          <a:lstStyle/>
          <a:p>
            <a:r>
              <a:rPr lang="en-GB" dirty="0"/>
              <a:t>Digital Storytelling</a:t>
            </a:r>
          </a:p>
        </p:txBody>
      </p:sp>
      <p:sp>
        <p:nvSpPr>
          <p:cNvPr id="9" name="TextBox 8">
            <a:extLst>
              <a:ext uri="{FF2B5EF4-FFF2-40B4-BE49-F238E27FC236}">
                <a16:creationId xmlns:a16="http://schemas.microsoft.com/office/drawing/2014/main" id="{5B4DD390-F140-FD83-CEBD-D71708109442}"/>
              </a:ext>
            </a:extLst>
          </p:cNvPr>
          <p:cNvSpPr txBox="1"/>
          <p:nvPr/>
        </p:nvSpPr>
        <p:spPr>
          <a:xfrm>
            <a:off x="373687" y="4166419"/>
            <a:ext cx="5909094" cy="2031325"/>
          </a:xfrm>
          <a:prstGeom prst="rect">
            <a:avLst/>
          </a:prstGeom>
          <a:noFill/>
        </p:spPr>
        <p:txBody>
          <a:bodyPr wrap="square">
            <a:spAutoFit/>
          </a:bodyPr>
          <a:lstStyle/>
          <a:p>
            <a:pPr marL="285750" indent="-285750">
              <a:buFont typeface="Arial" panose="020B0604020202020204" pitchFamily="34" charset="0"/>
              <a:buChar char="•"/>
            </a:pPr>
            <a:r>
              <a:rPr lang="en-GB" sz="1400" b="0" i="0" dirty="0">
                <a:solidFill>
                  <a:srgbClr val="202124"/>
                </a:solidFill>
                <a:effectLst/>
              </a:rPr>
              <a:t>Digital storytelling </a:t>
            </a:r>
            <a:r>
              <a:rPr lang="en-GB" sz="1400" b="0" i="0" dirty="0">
                <a:solidFill>
                  <a:srgbClr val="040C28"/>
                </a:solidFill>
                <a:effectLst/>
              </a:rPr>
              <a:t>combines the art of storytelling with multimedia features such as photography, text, audio, voiceover, and video</a:t>
            </a:r>
            <a:r>
              <a:rPr lang="en-GB" sz="1400" dirty="0">
                <a:solidFill>
                  <a:srgbClr val="202124"/>
                </a:solidFill>
              </a:rPr>
              <a:t>, </a:t>
            </a:r>
            <a:r>
              <a:rPr lang="en-GB" sz="1400" b="0" i="0" dirty="0">
                <a:solidFill>
                  <a:srgbClr val="202124"/>
                </a:solidFill>
                <a:effectLst/>
              </a:rPr>
              <a:t>usually 2-3 minutes in length.</a:t>
            </a:r>
          </a:p>
          <a:p>
            <a:pPr marL="285750" indent="-285750">
              <a:buFont typeface="Arial" panose="020B0604020202020204" pitchFamily="34" charset="0"/>
              <a:buChar char="•"/>
            </a:pPr>
            <a:r>
              <a:rPr lang="en-GB" sz="1400" dirty="0">
                <a:solidFill>
                  <a:srgbClr val="202124"/>
                </a:solidFill>
              </a:rPr>
              <a:t>The power of a story – human memory is story-based, we access our world through episodes and narratives. We are perpetual storytellers. </a:t>
            </a:r>
          </a:p>
          <a:p>
            <a:pPr marL="285750" indent="-285750">
              <a:buFont typeface="Arial" panose="020B0604020202020204" pitchFamily="34" charset="0"/>
              <a:buChar char="•"/>
            </a:pPr>
            <a:r>
              <a:rPr lang="en-GB" sz="1400" dirty="0">
                <a:solidFill>
                  <a:srgbClr val="202124"/>
                </a:solidFill>
              </a:rPr>
              <a:t>Allows for real, lived, intimate portraits – empowered/agentic approach where the output is curated by the storyteller</a:t>
            </a:r>
          </a:p>
          <a:p>
            <a:pPr marL="285750" indent="-285750">
              <a:buFont typeface="Arial" panose="020B0604020202020204" pitchFamily="34" charset="0"/>
              <a:buChar char="•"/>
            </a:pPr>
            <a:r>
              <a:rPr lang="en-GB" sz="1400" dirty="0">
                <a:solidFill>
                  <a:srgbClr val="202124"/>
                </a:solidFill>
              </a:rPr>
              <a:t>Increasing usage within development-based contexts </a:t>
            </a:r>
            <a:endParaRPr lang="en-GB" sz="1400" dirty="0"/>
          </a:p>
        </p:txBody>
      </p:sp>
    </p:spTree>
    <p:extLst>
      <p:ext uri="{BB962C8B-B14F-4D97-AF65-F5344CB8AC3E}">
        <p14:creationId xmlns:p14="http://schemas.microsoft.com/office/powerpoint/2010/main" val="232393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79474FA-C1C3-24AE-8DB6-4FB56F2AD507}"/>
              </a:ext>
            </a:extLst>
          </p:cNvPr>
          <p:cNvSpPr/>
          <p:nvPr/>
        </p:nvSpPr>
        <p:spPr>
          <a:xfrm>
            <a:off x="819509" y="3892488"/>
            <a:ext cx="10724789" cy="9555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A2922573-3452-9AE5-1046-4BCFFBE48474}"/>
              </a:ext>
            </a:extLst>
          </p:cNvPr>
          <p:cNvSpPr/>
          <p:nvPr/>
        </p:nvSpPr>
        <p:spPr>
          <a:xfrm>
            <a:off x="819509" y="1949570"/>
            <a:ext cx="10724789" cy="109555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7B03086-B2B9-BAFE-CB26-07465E73D1E8}"/>
              </a:ext>
            </a:extLst>
          </p:cNvPr>
          <p:cNvSpPr>
            <a:spLocks noGrp="1"/>
          </p:cNvSpPr>
          <p:nvPr>
            <p:ph type="title"/>
          </p:nvPr>
        </p:nvSpPr>
        <p:spPr/>
        <p:txBody>
          <a:bodyPr/>
          <a:lstStyle/>
          <a:p>
            <a:r>
              <a:rPr lang="en-GB" dirty="0"/>
              <a:t>Value and Impact (for who)</a:t>
            </a:r>
          </a:p>
        </p:txBody>
      </p:sp>
      <p:sp>
        <p:nvSpPr>
          <p:cNvPr id="3" name="Content Placeholder 2">
            <a:extLst>
              <a:ext uri="{FF2B5EF4-FFF2-40B4-BE49-F238E27FC236}">
                <a16:creationId xmlns:a16="http://schemas.microsoft.com/office/drawing/2014/main" id="{7ED50062-D430-EBC3-8243-919CE897FB51}"/>
              </a:ext>
            </a:extLst>
          </p:cNvPr>
          <p:cNvSpPr>
            <a:spLocks noGrp="1"/>
          </p:cNvSpPr>
          <p:nvPr>
            <p:ph idx="1"/>
          </p:nvPr>
        </p:nvSpPr>
        <p:spPr>
          <a:xfrm>
            <a:off x="548639" y="1877950"/>
            <a:ext cx="10995660" cy="4029074"/>
          </a:xfrm>
        </p:spPr>
        <p:txBody>
          <a:bodyPr/>
          <a:lstStyle/>
          <a:p>
            <a:r>
              <a:rPr lang="en-GB" dirty="0"/>
              <a:t>“I felt seen, and I felt heard. I realised that there were more people in my situation and that gave me hope, it gave me strength. I really enjoyed the event here and I really hope that we can come together like this again”</a:t>
            </a:r>
          </a:p>
          <a:p>
            <a:r>
              <a:rPr lang="en-GB" dirty="0"/>
              <a:t>“I am so glad you set up this exhibition. This is my childhood, these are my memories, this is how we used to connect to India. It’s all on show and it is wonderful”</a:t>
            </a:r>
          </a:p>
          <a:p>
            <a:r>
              <a:rPr lang="en-GB" dirty="0"/>
              <a:t>“This is my story. I </a:t>
            </a:r>
            <a:r>
              <a:rPr lang="en-GB" i="1" dirty="0"/>
              <a:t>want </a:t>
            </a:r>
            <a:r>
              <a:rPr lang="en-GB" dirty="0"/>
              <a:t>you to tell my story. Not just what I endured, but the whole story so that I can give hope to another woman, I can tell her this is not the way to live”</a:t>
            </a:r>
          </a:p>
          <a:p>
            <a:r>
              <a:rPr lang="en-GB" dirty="0"/>
              <a:t>“we all came together as friends in the community…old memories, chatting, songs and experiences were shared with each other. This freed the mind and awakened a positivity”</a:t>
            </a:r>
          </a:p>
        </p:txBody>
      </p:sp>
    </p:spTree>
    <p:extLst>
      <p:ext uri="{BB962C8B-B14F-4D97-AF65-F5344CB8AC3E}">
        <p14:creationId xmlns:p14="http://schemas.microsoft.com/office/powerpoint/2010/main" val="410163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0C8D-4DD5-9E27-9B44-D33B7E4AFD04}"/>
              </a:ext>
            </a:extLst>
          </p:cNvPr>
          <p:cNvSpPr>
            <a:spLocks noGrp="1"/>
          </p:cNvSpPr>
          <p:nvPr>
            <p:ph type="title"/>
          </p:nvPr>
        </p:nvSpPr>
        <p:spPr/>
        <p:txBody>
          <a:bodyPr/>
          <a:lstStyle/>
          <a:p>
            <a:r>
              <a:rPr lang="en-GB" dirty="0"/>
              <a:t>What is ‘sensitive’?</a:t>
            </a:r>
          </a:p>
        </p:txBody>
      </p:sp>
      <p:sp>
        <p:nvSpPr>
          <p:cNvPr id="3" name="Content Placeholder 2">
            <a:extLst>
              <a:ext uri="{FF2B5EF4-FFF2-40B4-BE49-F238E27FC236}">
                <a16:creationId xmlns:a16="http://schemas.microsoft.com/office/drawing/2014/main" id="{4FCDE502-8681-B1D0-AD88-DECD7745BF52}"/>
              </a:ext>
            </a:extLst>
          </p:cNvPr>
          <p:cNvSpPr>
            <a:spLocks noGrp="1"/>
          </p:cNvSpPr>
          <p:nvPr>
            <p:ph idx="1"/>
          </p:nvPr>
        </p:nvSpPr>
        <p:spPr>
          <a:xfrm>
            <a:off x="548639" y="1735863"/>
            <a:ext cx="10995660" cy="4029074"/>
          </a:xfrm>
        </p:spPr>
        <p:txBody>
          <a:bodyPr/>
          <a:lstStyle/>
          <a:p>
            <a:r>
              <a:rPr lang="en-GB" dirty="0"/>
              <a:t>To </a:t>
            </a:r>
            <a:r>
              <a:rPr lang="en-GB" b="1" dirty="0"/>
              <a:t>me</a:t>
            </a:r>
            <a:r>
              <a:rPr lang="en-GB" dirty="0"/>
              <a:t>? To </a:t>
            </a:r>
            <a:r>
              <a:rPr lang="en-GB" b="1" dirty="0"/>
              <a:t>others</a:t>
            </a:r>
            <a:r>
              <a:rPr lang="en-GB" dirty="0"/>
              <a:t>? Who defines what is ‘sensitive’? </a:t>
            </a:r>
          </a:p>
          <a:p>
            <a:r>
              <a:rPr lang="en-GB" dirty="0"/>
              <a:t>The definition of a ‘sensitive’ research topic is dependent on both context and cultural norms and values.</a:t>
            </a:r>
          </a:p>
          <a:p>
            <a:r>
              <a:rPr lang="en-GB" dirty="0"/>
              <a:t>Uncomfortable spaces and engaging with the uncomfortable as part and parcel of conducting research. </a:t>
            </a:r>
          </a:p>
          <a:p>
            <a:r>
              <a:rPr lang="en-GB" dirty="0"/>
              <a:t>Projects which may not at the outset be positioned as ‘sensitive’ research may transform. It is always good practice to think around the possibility of this. </a:t>
            </a:r>
          </a:p>
          <a:p>
            <a:r>
              <a:rPr lang="en-GB" dirty="0"/>
              <a:t>For example, issues that once shared might cause stigmatisation. E.g., perceptions around sex before marriage and homosexuality within an Indian context. </a:t>
            </a:r>
          </a:p>
        </p:txBody>
      </p:sp>
    </p:spTree>
    <p:extLst>
      <p:ext uri="{BB962C8B-B14F-4D97-AF65-F5344CB8AC3E}">
        <p14:creationId xmlns:p14="http://schemas.microsoft.com/office/powerpoint/2010/main" val="21979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83DD-5D22-6360-3C9F-880D9254B571}"/>
              </a:ext>
            </a:extLst>
          </p:cNvPr>
          <p:cNvSpPr>
            <a:spLocks noGrp="1"/>
          </p:cNvSpPr>
          <p:nvPr>
            <p:ph type="title"/>
          </p:nvPr>
        </p:nvSpPr>
        <p:spPr/>
        <p:txBody>
          <a:bodyPr/>
          <a:lstStyle/>
          <a:p>
            <a:r>
              <a:rPr lang="en-GB" dirty="0"/>
              <a:t>Spaces and related considerations</a:t>
            </a:r>
          </a:p>
        </p:txBody>
      </p:sp>
      <p:sp>
        <p:nvSpPr>
          <p:cNvPr id="5" name="TextBox 4">
            <a:extLst>
              <a:ext uri="{FF2B5EF4-FFF2-40B4-BE49-F238E27FC236}">
                <a16:creationId xmlns:a16="http://schemas.microsoft.com/office/drawing/2014/main" id="{6D0059AD-339C-B367-8FE4-47B3B5CFDDEF}"/>
              </a:ext>
            </a:extLst>
          </p:cNvPr>
          <p:cNvSpPr txBox="1"/>
          <p:nvPr/>
        </p:nvSpPr>
        <p:spPr>
          <a:xfrm>
            <a:off x="548639" y="1906600"/>
            <a:ext cx="1961965" cy="2462213"/>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Univers Light"/>
                <a:ea typeface="+mn-ea"/>
                <a:cs typeface="+mn-cs"/>
              </a:rPr>
              <a:t>Minoritised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religious minorities.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Turban wearing Sikhs in Britain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Sensitivities: stigma, trauma, racism, collective memory, violence. </a:t>
            </a:r>
          </a:p>
        </p:txBody>
      </p:sp>
      <p:sp>
        <p:nvSpPr>
          <p:cNvPr id="6" name="TextBox 5">
            <a:extLst>
              <a:ext uri="{FF2B5EF4-FFF2-40B4-BE49-F238E27FC236}">
                <a16:creationId xmlns:a16="http://schemas.microsoft.com/office/drawing/2014/main" id="{A76A578D-2A1E-7E86-4B29-AC1BAB295BE3}"/>
              </a:ext>
            </a:extLst>
          </p:cNvPr>
          <p:cNvSpPr txBox="1"/>
          <p:nvPr/>
        </p:nvSpPr>
        <p:spPr>
          <a:xfrm>
            <a:off x="2737273" y="1906600"/>
            <a:ext cx="1961965" cy="289310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Univers Light"/>
                <a:ea typeface="+mn-ea"/>
                <a:cs typeface="+mn-cs"/>
              </a:rPr>
              <a:t>Disenfranchised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specific caste groups in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The Adivasi, Dalit, and Hijra (LGBTQ)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Sensitivities: political, stigma, historic violence/ oppression</a:t>
            </a:r>
          </a:p>
        </p:txBody>
      </p:sp>
      <p:sp>
        <p:nvSpPr>
          <p:cNvPr id="10" name="TextBox 9">
            <a:extLst>
              <a:ext uri="{FF2B5EF4-FFF2-40B4-BE49-F238E27FC236}">
                <a16:creationId xmlns:a16="http://schemas.microsoft.com/office/drawing/2014/main" id="{7AC4EF28-8685-DD7C-66F5-DCACBC3F8E81}"/>
              </a:ext>
            </a:extLst>
          </p:cNvPr>
          <p:cNvSpPr txBox="1"/>
          <p:nvPr/>
        </p:nvSpPr>
        <p:spPr>
          <a:xfrm>
            <a:off x="4989071" y="1913380"/>
            <a:ext cx="1961965" cy="3108543"/>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Univers Light"/>
                <a:ea typeface="+mn-ea"/>
                <a:cs typeface="+mn-cs"/>
              </a:rPr>
              <a:t>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The role of disability and marketplace access.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(Transformative Consumer Research – TCR)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Sensitivities: Language(s) and lived realities, representation</a:t>
            </a:r>
          </a:p>
        </p:txBody>
      </p:sp>
      <p:sp>
        <p:nvSpPr>
          <p:cNvPr id="13" name="TextBox 12">
            <a:extLst>
              <a:ext uri="{FF2B5EF4-FFF2-40B4-BE49-F238E27FC236}">
                <a16:creationId xmlns:a16="http://schemas.microsoft.com/office/drawing/2014/main" id="{2203D239-14E4-396A-96E5-E8766078DC2F}"/>
              </a:ext>
            </a:extLst>
          </p:cNvPr>
          <p:cNvSpPr txBox="1"/>
          <p:nvPr/>
        </p:nvSpPr>
        <p:spPr>
          <a:xfrm>
            <a:off x="7217726" y="1943928"/>
            <a:ext cx="1961965" cy="3539430"/>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Univers Light"/>
                <a:ea typeface="+mn-ea"/>
                <a:cs typeface="+mn-cs"/>
              </a:rPr>
              <a:t>Rural and Urban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Ethnographic work in India within an all-girls college in New Delhi.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Examining ‘</a:t>
            </a:r>
            <a:r>
              <a:rPr kumimoji="0" lang="en-GB" sz="1400" b="0" i="0" u="none" strike="noStrike" kern="1200" cap="none" spc="0" normalizeH="0" baseline="0" noProof="0" dirty="0" err="1">
                <a:ln>
                  <a:noFill/>
                </a:ln>
                <a:solidFill>
                  <a:srgbClr val="000000"/>
                </a:solidFill>
                <a:effectLst/>
                <a:uLnTx/>
                <a:uFillTx/>
                <a:latin typeface="Univers Light"/>
                <a:ea typeface="+mn-ea"/>
                <a:cs typeface="+mn-cs"/>
              </a:rPr>
              <a:t>modernities</a:t>
            </a:r>
            <a:r>
              <a:rPr kumimoji="0" lang="en-GB" sz="1400" b="0" i="0" u="none" strike="noStrike" kern="1200" cap="none" spc="0" normalizeH="0" baseline="0" noProof="0" dirty="0">
                <a:ln>
                  <a:noFill/>
                </a:ln>
                <a:solidFill>
                  <a:srgbClr val="000000"/>
                </a:solidFill>
                <a:effectLst/>
                <a:uLnTx/>
                <a:uFillTx/>
                <a:latin typeface="Univers Light"/>
                <a:ea typeface="+mn-ea"/>
                <a:cs typeface="+mn-cs"/>
              </a:rPr>
              <a:t>’ across rural and urban young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Sensitivities: geographic location, times, caste, friction between groups, lived realities, GBV</a:t>
            </a:r>
          </a:p>
        </p:txBody>
      </p:sp>
      <p:sp>
        <p:nvSpPr>
          <p:cNvPr id="14" name="TextBox 13">
            <a:extLst>
              <a:ext uri="{FF2B5EF4-FFF2-40B4-BE49-F238E27FC236}">
                <a16:creationId xmlns:a16="http://schemas.microsoft.com/office/drawing/2014/main" id="{81CAEDBA-A310-9936-8AA7-C6123408B2A5}"/>
              </a:ext>
            </a:extLst>
          </p:cNvPr>
          <p:cNvSpPr txBox="1"/>
          <p:nvPr/>
        </p:nvSpPr>
        <p:spPr>
          <a:xfrm>
            <a:off x="9475443" y="1913380"/>
            <a:ext cx="1961965" cy="289310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Univers Light"/>
                <a:ea typeface="+mn-ea"/>
                <a:cs typeface="+mn-cs"/>
              </a:rPr>
              <a:t>Gender-based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Arts-based intervention strategies to mitigate.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Slum-dwelling migrant women and Hijra (LGBTQ)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Univer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Univers Light"/>
                <a:ea typeface="+mn-ea"/>
                <a:cs typeface="+mn-cs"/>
              </a:rPr>
              <a:t>Sensitivities: stigma, trauma, violence</a:t>
            </a:r>
          </a:p>
        </p:txBody>
      </p:sp>
    </p:spTree>
    <p:extLst>
      <p:ext uri="{BB962C8B-B14F-4D97-AF65-F5344CB8AC3E}">
        <p14:creationId xmlns:p14="http://schemas.microsoft.com/office/powerpoint/2010/main" val="387582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A0C384-9C67-D56C-DD03-D9725A1766D7}"/>
              </a:ext>
            </a:extLst>
          </p:cNvPr>
          <p:cNvSpPr txBox="1">
            <a:spLocks/>
          </p:cNvSpPr>
          <p:nvPr/>
        </p:nvSpPr>
        <p:spPr>
          <a:xfrm>
            <a:off x="1828604" y="1335312"/>
            <a:ext cx="8345010" cy="4446647"/>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A4A51D"/>
                </a:solidFill>
                <a:effectLst/>
                <a:uLnTx/>
                <a:uFillTx/>
                <a:latin typeface="Amasis MT Pro Medium"/>
                <a:ea typeface="+mj-ea"/>
                <a:cs typeface="+mj-cs"/>
              </a:rPr>
              <a:t>“It is so much more than just signing a form to say that they are willing to offer you information, they are actually allowing you into their lives, they are telling you personal information that might be quite hard, so you need to demonstrate a certain degree of discretion, of respect, of appreciation for what they are doing </a:t>
            </a:r>
            <a:r>
              <a:rPr lang="en-GB" sz="2800" dirty="0">
                <a:solidFill>
                  <a:srgbClr val="A4A51D"/>
                </a:solidFill>
                <a:latin typeface="Amasis MT Pro Medium"/>
              </a:rPr>
              <a:t>be</a:t>
            </a:r>
            <a:r>
              <a:rPr kumimoji="0" lang="en-GB" sz="2800" b="0" i="0" u="none" strike="noStrike" kern="1200" cap="none" spc="0" normalizeH="0" baseline="0" noProof="0" dirty="0">
                <a:ln>
                  <a:noFill/>
                </a:ln>
                <a:solidFill>
                  <a:srgbClr val="A4A51D"/>
                </a:solidFill>
                <a:effectLst/>
                <a:uLnTx/>
                <a:uFillTx/>
                <a:latin typeface="Amasis MT Pro Medium"/>
                <a:ea typeface="+mj-ea"/>
                <a:cs typeface="+mj-cs"/>
              </a:rPr>
              <a:t>cause the reality is that it is more than just words”</a:t>
            </a:r>
            <a:br>
              <a:rPr kumimoji="0" lang="en-GB" sz="2800" b="0" i="0" u="none" strike="noStrike" kern="1200" cap="none" spc="0" normalizeH="0" baseline="0" noProof="0" dirty="0">
                <a:ln>
                  <a:noFill/>
                </a:ln>
                <a:solidFill>
                  <a:srgbClr val="A4A51D"/>
                </a:solidFill>
                <a:effectLst/>
                <a:uLnTx/>
                <a:uFillTx/>
                <a:latin typeface="Amasis MT Pro Medium"/>
                <a:ea typeface="+mj-ea"/>
                <a:cs typeface="+mj-cs"/>
              </a:rPr>
            </a:br>
            <a:br>
              <a:rPr kumimoji="0" lang="en-GB" sz="2800" b="0" i="0" u="none" strike="noStrike" kern="1200" cap="none" spc="0" normalizeH="0" baseline="0" noProof="0" dirty="0">
                <a:ln>
                  <a:noFill/>
                </a:ln>
                <a:solidFill>
                  <a:srgbClr val="A4A51D"/>
                </a:solidFill>
                <a:effectLst/>
                <a:uLnTx/>
                <a:uFillTx/>
                <a:latin typeface="Amasis MT Pro Medium"/>
                <a:ea typeface="+mj-ea"/>
                <a:cs typeface="+mj-cs"/>
              </a:rPr>
            </a:br>
            <a:r>
              <a:rPr kumimoji="0" lang="en-GB" sz="1800" b="0" i="0" u="none" strike="noStrike" kern="1200" cap="none" spc="0" normalizeH="0" baseline="0" noProof="0" dirty="0">
                <a:ln>
                  <a:noFill/>
                </a:ln>
                <a:solidFill>
                  <a:srgbClr val="A4A51D"/>
                </a:solidFill>
                <a:effectLst/>
                <a:uLnTx/>
                <a:uFillTx/>
                <a:latin typeface="Amasis MT Pro Medium"/>
                <a:ea typeface="+mj-ea"/>
                <a:cs typeface="+mj-cs"/>
              </a:rPr>
              <a:t>(Dickson-Swift et al., 2007)</a:t>
            </a:r>
          </a:p>
        </p:txBody>
      </p:sp>
    </p:spTree>
    <p:extLst>
      <p:ext uri="{BB962C8B-B14F-4D97-AF65-F5344CB8AC3E}">
        <p14:creationId xmlns:p14="http://schemas.microsoft.com/office/powerpoint/2010/main" val="148285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AEB1-F331-53EF-1AAD-8EF1385656A3}"/>
              </a:ext>
            </a:extLst>
          </p:cNvPr>
          <p:cNvSpPr>
            <a:spLocks noGrp="1"/>
          </p:cNvSpPr>
          <p:nvPr>
            <p:ph type="title"/>
          </p:nvPr>
        </p:nvSpPr>
        <p:spPr/>
        <p:txBody>
          <a:bodyPr/>
          <a:lstStyle/>
          <a:p>
            <a:r>
              <a:rPr lang="en-GB" dirty="0"/>
              <a:t>Notions of Value and benefits</a:t>
            </a:r>
          </a:p>
        </p:txBody>
      </p:sp>
      <p:sp>
        <p:nvSpPr>
          <p:cNvPr id="3" name="Content Placeholder 2">
            <a:extLst>
              <a:ext uri="{FF2B5EF4-FFF2-40B4-BE49-F238E27FC236}">
                <a16:creationId xmlns:a16="http://schemas.microsoft.com/office/drawing/2014/main" id="{38A6F297-159F-B5FA-FF1D-D5FAF3D1145F}"/>
              </a:ext>
            </a:extLst>
          </p:cNvPr>
          <p:cNvSpPr>
            <a:spLocks noGrp="1"/>
          </p:cNvSpPr>
          <p:nvPr>
            <p:ph idx="1"/>
          </p:nvPr>
        </p:nvSpPr>
        <p:spPr>
          <a:xfrm>
            <a:off x="598170" y="1724025"/>
            <a:ext cx="10995660" cy="4443861"/>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02124"/>
                </a:solidFill>
                <a:effectLst/>
                <a:uLnTx/>
                <a:uFillTx/>
                <a:ea typeface="+mn-ea"/>
                <a:cs typeface="+mn-cs"/>
              </a:rPr>
              <a:t>Impact is defined as </a:t>
            </a:r>
            <a:r>
              <a:rPr kumimoji="0" lang="en-GB" sz="2400" b="0" i="1" u="none" strike="noStrike" kern="1200" cap="none" spc="0" normalizeH="0" baseline="0" noProof="0" dirty="0">
                <a:ln>
                  <a:noFill/>
                </a:ln>
                <a:solidFill>
                  <a:srgbClr val="202124"/>
                </a:solidFill>
                <a:effectLst/>
                <a:uLnTx/>
                <a:uFillTx/>
                <a:ea typeface="+mn-ea"/>
                <a:cs typeface="+mn-cs"/>
              </a:rPr>
              <a:t>'an effect on, change or benefit to the economy, society, culture, public policy or services, health, the environment or quality of life, beyond academia</a:t>
            </a:r>
            <a:r>
              <a:rPr kumimoji="0" lang="en-GB" sz="2400" b="0" i="0" u="none" strike="noStrike" kern="1200" cap="none" spc="0" normalizeH="0" baseline="0" noProof="0" dirty="0">
                <a:ln>
                  <a:noFill/>
                </a:ln>
                <a:solidFill>
                  <a:srgbClr val="202124"/>
                </a:solidFill>
                <a:effectLst/>
                <a:uLnTx/>
                <a:uFillTx/>
                <a:ea typeface="+mn-ea"/>
                <a:cs typeface="+mn-cs"/>
              </a:rPr>
              <a:t>’ (REF Impact – UKRI)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02124"/>
                </a:solidFill>
                <a:effectLst/>
                <a:uLnTx/>
                <a:uFillTx/>
                <a:ea typeface="+mn-ea"/>
                <a:cs typeface="+mn-cs"/>
              </a:rPr>
              <a:t>Concordat on Open Research Data - defining research data as “the evidence that underpins the answer to the research question, and can be used to validate findings </a:t>
            </a:r>
            <a:r>
              <a:rPr kumimoji="0" lang="en-GB" sz="2400" b="1" i="0" u="none" strike="noStrike" kern="1200" cap="none" spc="0" normalizeH="0" baseline="0" noProof="0" dirty="0">
                <a:ln>
                  <a:noFill/>
                </a:ln>
                <a:solidFill>
                  <a:srgbClr val="202124"/>
                </a:solidFill>
                <a:effectLst/>
                <a:uLnTx/>
                <a:uFillTx/>
                <a:ea typeface="+mn-ea"/>
                <a:cs typeface="+mn-cs"/>
              </a:rPr>
              <a:t>regardless of its form</a:t>
            </a:r>
            <a:r>
              <a:rPr kumimoji="0" lang="en-GB" sz="2400" b="0" i="0" u="none" strike="noStrike" kern="1200" cap="none" spc="0" normalizeH="0" baseline="0" noProof="0" dirty="0">
                <a:ln>
                  <a:noFill/>
                </a:ln>
                <a:solidFill>
                  <a:srgbClr val="202124"/>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02124"/>
                </a:solidFill>
                <a:effectLst/>
                <a:uLnTx/>
                <a:uFillTx/>
                <a:ea typeface="+mn-ea"/>
                <a:cs typeface="+mn-cs"/>
              </a:rPr>
              <a:t>Push forward the case for embodied impacts – </a:t>
            </a:r>
            <a:r>
              <a:rPr kumimoji="0" lang="en-GB" sz="2400" b="1" i="0" u="none" strike="noStrike" kern="1200" cap="none" spc="0" normalizeH="0" baseline="0" noProof="0" dirty="0">
                <a:ln>
                  <a:noFill/>
                </a:ln>
                <a:solidFill>
                  <a:srgbClr val="202124"/>
                </a:solidFill>
                <a:effectLst/>
                <a:uLnTx/>
                <a:uFillTx/>
                <a:ea typeface="+mn-ea"/>
                <a:cs typeface="+mn-cs"/>
              </a:rPr>
              <a:t>as lived, as felt, as engaged with</a:t>
            </a:r>
            <a:r>
              <a:rPr kumimoji="0" lang="en-GB" sz="2400" b="0" i="0" u="none" strike="noStrike" kern="1200" cap="none" spc="0" normalizeH="0" baseline="0" noProof="0" dirty="0">
                <a:ln>
                  <a:noFill/>
                </a:ln>
                <a:solidFill>
                  <a:srgbClr val="202124"/>
                </a:solidFill>
                <a:effectLst/>
                <a:uLnTx/>
                <a:uFillTx/>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rgbClr val="202124"/>
                </a:solidFill>
              </a:rPr>
              <a:t>The ways in which bodies navigate the world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02124"/>
                </a:solidFill>
                <a:effectLst/>
                <a:uLnTx/>
                <a:uFillTx/>
                <a:ea typeface="+mn-ea"/>
                <a:cs typeface="+mn-cs"/>
              </a:rPr>
              <a:t>What is considered ‘valuable’ in the research world? ‘Hard’ evidence (stats), replicability (to scale up), macro impacts at policy/practice/governance.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rgbClr val="202124"/>
                </a:solidFill>
              </a:rPr>
              <a:t>Placing ‘human’ back into research (e.g. market research)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02124"/>
                </a:solidFill>
                <a:effectLst/>
                <a:uLnTx/>
                <a:uFillTx/>
                <a:ea typeface="+mn-ea"/>
                <a:cs typeface="+mn-cs"/>
              </a:rPr>
              <a:t>Knowledge resides beyond formalised parameters as dictated by research paradigms – in a similar vein, creative outputs should be considered as viable forms of knowledge production through the eyes of lived experience communities. </a:t>
            </a:r>
            <a:endParaRPr kumimoji="0" lang="en-GB" sz="2400" b="0" i="0" u="none" strike="noStrike" kern="1200" cap="none" spc="0" normalizeH="0" baseline="0" noProof="0" dirty="0">
              <a:ln>
                <a:noFill/>
              </a:ln>
              <a:solidFill>
                <a:prstClr val="black"/>
              </a:solidFill>
              <a:effectLst/>
              <a:uLnTx/>
              <a:uFillTx/>
              <a:ea typeface="+mn-ea"/>
              <a:cs typeface="+mn-cs"/>
            </a:endParaRPr>
          </a:p>
          <a:p>
            <a:endParaRPr lang="en-GB" dirty="0"/>
          </a:p>
        </p:txBody>
      </p:sp>
    </p:spTree>
    <p:extLst>
      <p:ext uri="{BB962C8B-B14F-4D97-AF65-F5344CB8AC3E}">
        <p14:creationId xmlns:p14="http://schemas.microsoft.com/office/powerpoint/2010/main" val="17523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C84AB-D63D-C6A4-7D1E-DDF669D2BF3E}"/>
              </a:ext>
            </a:extLst>
          </p:cNvPr>
          <p:cNvPicPr>
            <a:picLocks noChangeAspect="1"/>
          </p:cNvPicPr>
          <p:nvPr/>
        </p:nvPicPr>
        <p:blipFill>
          <a:blip r:embed="rId2"/>
          <a:stretch>
            <a:fillRect/>
          </a:stretch>
        </p:blipFill>
        <p:spPr>
          <a:xfrm>
            <a:off x="643864" y="847134"/>
            <a:ext cx="5240541" cy="4566114"/>
          </a:xfrm>
          <a:prstGeom prst="rect">
            <a:avLst/>
          </a:prstGeom>
        </p:spPr>
      </p:pic>
      <p:pic>
        <p:nvPicPr>
          <p:cNvPr id="7" name="Picture 6">
            <a:extLst>
              <a:ext uri="{FF2B5EF4-FFF2-40B4-BE49-F238E27FC236}">
                <a16:creationId xmlns:a16="http://schemas.microsoft.com/office/drawing/2014/main" id="{EEE4F4AC-000E-94B5-F7DF-7F1BD8FFB6C4}"/>
              </a:ext>
            </a:extLst>
          </p:cNvPr>
          <p:cNvPicPr>
            <a:picLocks noChangeAspect="1"/>
          </p:cNvPicPr>
          <p:nvPr/>
        </p:nvPicPr>
        <p:blipFill>
          <a:blip r:embed="rId3"/>
          <a:stretch>
            <a:fillRect/>
          </a:stretch>
        </p:blipFill>
        <p:spPr>
          <a:xfrm>
            <a:off x="6307597" y="1837524"/>
            <a:ext cx="5594616" cy="4745526"/>
          </a:xfrm>
          <a:prstGeom prst="rect">
            <a:avLst/>
          </a:prstGeom>
        </p:spPr>
      </p:pic>
    </p:spTree>
    <p:extLst>
      <p:ext uri="{BB962C8B-B14F-4D97-AF65-F5344CB8AC3E}">
        <p14:creationId xmlns:p14="http://schemas.microsoft.com/office/powerpoint/2010/main" val="339084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04FB-F109-D07D-737C-958B62C52126}"/>
              </a:ext>
            </a:extLst>
          </p:cNvPr>
          <p:cNvSpPr>
            <a:spLocks noGrp="1"/>
          </p:cNvSpPr>
          <p:nvPr>
            <p:ph type="title"/>
          </p:nvPr>
        </p:nvSpPr>
        <p:spPr/>
        <p:txBody>
          <a:bodyPr/>
          <a:lstStyle/>
          <a:p>
            <a:r>
              <a:rPr lang="en-GB" dirty="0"/>
              <a:t>Poetic spaces</a:t>
            </a:r>
          </a:p>
        </p:txBody>
      </p:sp>
      <p:sp>
        <p:nvSpPr>
          <p:cNvPr id="3" name="Content Placeholder 2">
            <a:extLst>
              <a:ext uri="{FF2B5EF4-FFF2-40B4-BE49-F238E27FC236}">
                <a16:creationId xmlns:a16="http://schemas.microsoft.com/office/drawing/2014/main" id="{F71793A5-7EC3-7E19-32FE-300D9648DF78}"/>
              </a:ext>
            </a:extLst>
          </p:cNvPr>
          <p:cNvSpPr>
            <a:spLocks noGrp="1"/>
          </p:cNvSpPr>
          <p:nvPr>
            <p:ph idx="1"/>
          </p:nvPr>
        </p:nvSpPr>
        <p:spPr>
          <a:xfrm>
            <a:off x="1273833" y="1877950"/>
            <a:ext cx="9644333" cy="4029074"/>
          </a:xfrm>
        </p:spPr>
        <p:txBody>
          <a:bodyPr/>
          <a:lstStyle/>
          <a:p>
            <a:pPr marL="0" indent="0">
              <a:buNone/>
            </a:pPr>
            <a:r>
              <a:rPr lang="en-GB" sz="1800" b="0" i="0" u="none" strike="noStrike" baseline="0" dirty="0">
                <a:solidFill>
                  <a:srgbClr val="000000"/>
                </a:solidFill>
              </a:rPr>
              <a:t>Hess (</a:t>
            </a:r>
            <a:r>
              <a:rPr lang="en-GB" sz="1800" b="0" i="0" u="none" strike="noStrike" baseline="0" dirty="0">
                <a:solidFill>
                  <a:srgbClr val="00007F"/>
                </a:solidFill>
              </a:rPr>
              <a:t>2015</a:t>
            </a:r>
            <a:r>
              <a:rPr lang="en-GB" sz="1800" b="0" i="0" u="none" strike="noStrike" baseline="0" dirty="0">
                <a:solidFill>
                  <a:srgbClr val="000000"/>
                </a:solidFill>
              </a:rPr>
              <a:t>, p. 3), discussing the oral traditions and performance of poetry in India, notes how ‘as purely textual scholars, we dealt only with words; now words and music are inseparable. Mind and body interact . . . the meaning of the text change when we hear it sung’. Poems are the craft of emotion, of engagement with context and multiple subjectivities. </a:t>
            </a:r>
            <a:r>
              <a:rPr lang="en-GB" sz="1800" b="0" i="0" u="none" strike="noStrike" baseline="0" dirty="0" err="1">
                <a:solidFill>
                  <a:srgbClr val="000000"/>
                </a:solidFill>
              </a:rPr>
              <a:t>Faulkner;s</a:t>
            </a:r>
            <a:r>
              <a:rPr lang="en-GB" sz="1800" b="0" i="0" u="none" strike="noStrike" baseline="0" dirty="0">
                <a:solidFill>
                  <a:srgbClr val="000000"/>
                </a:solidFill>
              </a:rPr>
              <a:t> (</a:t>
            </a:r>
            <a:r>
              <a:rPr lang="en-GB" sz="1800" b="0" i="0" u="none" strike="noStrike" baseline="0" dirty="0">
                <a:solidFill>
                  <a:srgbClr val="00007F"/>
                </a:solidFill>
              </a:rPr>
              <a:t>2007</a:t>
            </a:r>
            <a:r>
              <a:rPr lang="en-GB" sz="1800" b="0" i="0" u="none" strike="noStrike" baseline="0" dirty="0">
                <a:solidFill>
                  <a:srgbClr val="000000"/>
                </a:solidFill>
              </a:rPr>
              <a:t>, p. 230) comprehensive analysis on research poetry as craft further highlights </a:t>
            </a:r>
            <a:r>
              <a:rPr lang="en-GB" sz="1800" b="1" i="0" u="none" strike="noStrike" baseline="0" dirty="0">
                <a:solidFill>
                  <a:srgbClr val="000000"/>
                </a:solidFill>
              </a:rPr>
              <a:t>the need to engage with the embodied experiences that ‘make audiences feel with, rather than about a poem</a:t>
            </a:r>
            <a:r>
              <a:rPr lang="en-GB" sz="1800" b="0" i="0" u="none" strike="noStrike" baseline="0" dirty="0">
                <a:solidFill>
                  <a:srgbClr val="000000"/>
                </a:solidFill>
              </a:rPr>
              <a:t>’. It is this very notion which positions poetry as a resonant method (Paiva, </a:t>
            </a:r>
            <a:r>
              <a:rPr lang="en-GB" sz="1800" b="0" i="0" u="none" strike="noStrike" baseline="0" dirty="0">
                <a:solidFill>
                  <a:srgbClr val="00007F"/>
                </a:solidFill>
              </a:rPr>
              <a:t>2020</a:t>
            </a:r>
            <a:r>
              <a:rPr lang="en-GB" sz="1800" b="0" i="0" u="none" strike="noStrike" baseline="0" dirty="0">
                <a:solidFill>
                  <a:srgbClr val="000000"/>
                </a:solidFill>
              </a:rPr>
              <a:t>, p. 4), capable of revealing the ways in which ‘bodies echo in the world’ (Bhogal-Nair, 2022). </a:t>
            </a:r>
            <a:endParaRPr lang="en-GB" dirty="0"/>
          </a:p>
        </p:txBody>
      </p:sp>
    </p:spTree>
    <p:extLst>
      <p:ext uri="{BB962C8B-B14F-4D97-AF65-F5344CB8AC3E}">
        <p14:creationId xmlns:p14="http://schemas.microsoft.com/office/powerpoint/2010/main" val="369909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437619-9ABC-8489-95F7-61D0F20D7CFA}"/>
              </a:ext>
            </a:extLst>
          </p:cNvPr>
          <p:cNvPicPr>
            <a:picLocks noChangeAspect="1"/>
          </p:cNvPicPr>
          <p:nvPr/>
        </p:nvPicPr>
        <p:blipFill>
          <a:blip r:embed="rId2"/>
          <a:stretch>
            <a:fillRect/>
          </a:stretch>
        </p:blipFill>
        <p:spPr>
          <a:xfrm>
            <a:off x="1102455" y="402020"/>
            <a:ext cx="4534534" cy="6053959"/>
          </a:xfrm>
          <a:prstGeom prst="rect">
            <a:avLst/>
          </a:prstGeom>
        </p:spPr>
      </p:pic>
      <p:pic>
        <p:nvPicPr>
          <p:cNvPr id="7" name="Picture 6">
            <a:extLst>
              <a:ext uri="{FF2B5EF4-FFF2-40B4-BE49-F238E27FC236}">
                <a16:creationId xmlns:a16="http://schemas.microsoft.com/office/drawing/2014/main" id="{3C91BAD2-BDE7-E212-057B-60EA735253B7}"/>
              </a:ext>
            </a:extLst>
          </p:cNvPr>
          <p:cNvPicPr>
            <a:picLocks noChangeAspect="1"/>
          </p:cNvPicPr>
          <p:nvPr/>
        </p:nvPicPr>
        <p:blipFill>
          <a:blip r:embed="rId3"/>
          <a:stretch>
            <a:fillRect/>
          </a:stretch>
        </p:blipFill>
        <p:spPr>
          <a:xfrm>
            <a:off x="6776716" y="448055"/>
            <a:ext cx="4194614" cy="5961888"/>
          </a:xfrm>
          <a:prstGeom prst="rect">
            <a:avLst/>
          </a:prstGeom>
        </p:spPr>
      </p:pic>
    </p:spTree>
    <p:extLst>
      <p:ext uri="{BB962C8B-B14F-4D97-AF65-F5344CB8AC3E}">
        <p14:creationId xmlns:p14="http://schemas.microsoft.com/office/powerpoint/2010/main" val="108249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2D83-2404-0A83-50F3-59474AC6CDC4}"/>
              </a:ext>
            </a:extLst>
          </p:cNvPr>
          <p:cNvSpPr>
            <a:spLocks noGrp="1"/>
          </p:cNvSpPr>
          <p:nvPr>
            <p:ph type="title"/>
          </p:nvPr>
        </p:nvSpPr>
        <p:spPr/>
        <p:txBody>
          <a:bodyPr/>
          <a:lstStyle/>
          <a:p>
            <a:r>
              <a:rPr lang="en-GB" dirty="0"/>
              <a:t>The case for creative outputs</a:t>
            </a:r>
          </a:p>
        </p:txBody>
      </p:sp>
      <p:sp>
        <p:nvSpPr>
          <p:cNvPr id="3" name="Content Placeholder 2">
            <a:extLst>
              <a:ext uri="{FF2B5EF4-FFF2-40B4-BE49-F238E27FC236}">
                <a16:creationId xmlns:a16="http://schemas.microsoft.com/office/drawing/2014/main" id="{AEF92BE2-02E0-8D17-43B7-BCEBCC4796D2}"/>
              </a:ext>
            </a:extLst>
          </p:cNvPr>
          <p:cNvSpPr>
            <a:spLocks noGrp="1"/>
          </p:cNvSpPr>
          <p:nvPr>
            <p:ph idx="1"/>
          </p:nvPr>
        </p:nvSpPr>
        <p:spPr>
          <a:xfrm>
            <a:off x="548638" y="1666517"/>
            <a:ext cx="8396953" cy="4371974"/>
          </a:xfrm>
        </p:spPr>
        <p:txBody>
          <a:bodyPr>
            <a:normAutofit fontScale="92500" lnSpcReduction="20000"/>
          </a:bodyPr>
          <a:lstStyle/>
          <a:p>
            <a:r>
              <a:rPr lang="en-GB" dirty="0"/>
              <a:t>Increasing number of calls for embedding creativity – health research, transformative research, community-based action research, transdisciplinary research, international development contexts</a:t>
            </a:r>
          </a:p>
          <a:p>
            <a:r>
              <a:rPr lang="en-GB" dirty="0"/>
              <a:t>Art-based research - exploring peoples’ </a:t>
            </a:r>
            <a:r>
              <a:rPr lang="en-GB" b="1" dirty="0"/>
              <a:t>subjective experiences</a:t>
            </a:r>
            <a:r>
              <a:rPr lang="en-GB" dirty="0"/>
              <a:t>, abstract concepts where verbal descriptions may not be sufficient, sensitive topics focused on exploring feelings and emotions, different languages, people with communication difficulties, or groups with mixed abilities. </a:t>
            </a:r>
          </a:p>
          <a:p>
            <a:r>
              <a:rPr lang="en-GB" dirty="0"/>
              <a:t>Making use of the body as part of the space. Human beings are inherently creative. </a:t>
            </a:r>
          </a:p>
          <a:p>
            <a:r>
              <a:rPr lang="en-GB" dirty="0"/>
              <a:t>Forms of embodied creativity - </a:t>
            </a:r>
            <a:r>
              <a:rPr lang="en-GB" b="0" i="0" dirty="0">
                <a:solidFill>
                  <a:srgbClr val="040C28"/>
                </a:solidFill>
                <a:effectLst/>
              </a:rPr>
              <a:t>creative expressions and processes that emphasize or are generated by the physical body. </a:t>
            </a:r>
          </a:p>
          <a:p>
            <a:r>
              <a:rPr lang="en-GB" dirty="0"/>
              <a:t>‘data’ and ‘evidence’ as disembodied. Creative expression allows for an engagement with the senses and the body. </a:t>
            </a:r>
          </a:p>
          <a:p>
            <a:endParaRPr lang="en-GB" dirty="0"/>
          </a:p>
          <a:p>
            <a:endParaRPr lang="en-GB" dirty="0"/>
          </a:p>
          <a:p>
            <a:endParaRPr lang="en-GB" dirty="0"/>
          </a:p>
        </p:txBody>
      </p:sp>
      <p:sp>
        <p:nvSpPr>
          <p:cNvPr id="7" name="TextBox 6">
            <a:extLst>
              <a:ext uri="{FF2B5EF4-FFF2-40B4-BE49-F238E27FC236}">
                <a16:creationId xmlns:a16="http://schemas.microsoft.com/office/drawing/2014/main" id="{3E8FB959-8C8D-2F59-A740-4DC23728D472}"/>
              </a:ext>
            </a:extLst>
          </p:cNvPr>
          <p:cNvSpPr txBox="1"/>
          <p:nvPr/>
        </p:nvSpPr>
        <p:spPr>
          <a:xfrm>
            <a:off x="9307902" y="1666517"/>
            <a:ext cx="2236396" cy="3693319"/>
          </a:xfrm>
          <a:prstGeom prst="rect">
            <a:avLst/>
          </a:prstGeom>
          <a:solidFill>
            <a:schemeClr val="accent1">
              <a:lumMod val="20000"/>
              <a:lumOff val="80000"/>
            </a:schemeClr>
          </a:solidFill>
        </p:spPr>
        <p:txBody>
          <a:bodyPr wrap="square" rtlCol="0">
            <a:spAutoFit/>
          </a:bodyPr>
          <a:lstStyle/>
          <a:p>
            <a:r>
              <a:rPr lang="en-GB" b="1" dirty="0"/>
              <a:t>Exhibitions</a:t>
            </a:r>
          </a:p>
          <a:p>
            <a:endParaRPr lang="en-GB" b="1" dirty="0"/>
          </a:p>
          <a:p>
            <a:r>
              <a:rPr lang="en-GB" b="1" dirty="0"/>
              <a:t>Digital stories</a:t>
            </a:r>
          </a:p>
          <a:p>
            <a:endParaRPr lang="en-GB" b="1" dirty="0"/>
          </a:p>
          <a:p>
            <a:r>
              <a:rPr lang="en-GB" b="1" dirty="0"/>
              <a:t>Poetry </a:t>
            </a:r>
          </a:p>
          <a:p>
            <a:endParaRPr lang="en-GB" b="1" dirty="0"/>
          </a:p>
          <a:p>
            <a:r>
              <a:rPr lang="en-GB" b="1" dirty="0"/>
              <a:t>Artwork</a:t>
            </a:r>
          </a:p>
          <a:p>
            <a:endParaRPr lang="en-GB" b="1" dirty="0"/>
          </a:p>
          <a:p>
            <a:r>
              <a:rPr lang="en-GB" b="1" dirty="0"/>
              <a:t>Blogs and opinion pieces</a:t>
            </a:r>
          </a:p>
          <a:p>
            <a:endParaRPr lang="en-GB" b="1" dirty="0"/>
          </a:p>
          <a:p>
            <a:r>
              <a:rPr lang="en-GB" b="1" dirty="0"/>
              <a:t>Performance and applied theatre </a:t>
            </a:r>
          </a:p>
        </p:txBody>
      </p:sp>
    </p:spTree>
    <p:extLst>
      <p:ext uri="{BB962C8B-B14F-4D97-AF65-F5344CB8AC3E}">
        <p14:creationId xmlns:p14="http://schemas.microsoft.com/office/powerpoint/2010/main" val="517238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ribuneVTI">
  <a:themeElements>
    <a:clrScheme name="AnalogousFromDarkSeedLeftStep">
      <a:dk1>
        <a:srgbClr val="000000"/>
      </a:dk1>
      <a:lt1>
        <a:srgbClr val="FFFFFF"/>
      </a:lt1>
      <a:dk2>
        <a:srgbClr val="382029"/>
      </a:dk2>
      <a:lt2>
        <a:srgbClr val="E2E2E8"/>
      </a:lt2>
      <a:accent1>
        <a:srgbClr val="A4A51D"/>
      </a:accent1>
      <a:accent2>
        <a:srgbClr val="D58717"/>
      </a:accent2>
      <a:accent3>
        <a:srgbClr val="E74A29"/>
      </a:accent3>
      <a:accent4>
        <a:srgbClr val="D51745"/>
      </a:accent4>
      <a:accent5>
        <a:srgbClr val="E729A6"/>
      </a:accent5>
      <a:accent6>
        <a:srgbClr val="C617D5"/>
      </a:accent6>
      <a:hlink>
        <a:srgbClr val="BF3F7E"/>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otalTime>691</TotalTime>
  <Words>1272</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Amasis MT Pro Medium</vt:lpstr>
      <vt:lpstr>Aparajita</vt:lpstr>
      <vt:lpstr>Aptos</vt:lpstr>
      <vt:lpstr>Aptos Display</vt:lpstr>
      <vt:lpstr>Arial</vt:lpstr>
      <vt:lpstr>Univers Light</vt:lpstr>
      <vt:lpstr>Office Theme</vt:lpstr>
      <vt:lpstr>TribuneVTI</vt:lpstr>
      <vt:lpstr>Embodied Impacts: Introspections on creativity in sensitive spaces</vt:lpstr>
      <vt:lpstr>What is ‘sensitive’?</vt:lpstr>
      <vt:lpstr>Spaces and related considerations</vt:lpstr>
      <vt:lpstr>PowerPoint Presentation</vt:lpstr>
      <vt:lpstr>Notions of Value and benefits</vt:lpstr>
      <vt:lpstr>PowerPoint Presentation</vt:lpstr>
      <vt:lpstr>Poetic spaces</vt:lpstr>
      <vt:lpstr>PowerPoint Presentation</vt:lpstr>
      <vt:lpstr>The case for creative outputs</vt:lpstr>
      <vt:lpstr>Structural constraints and concerns </vt:lpstr>
      <vt:lpstr>PowerPoint Presentation</vt:lpstr>
      <vt:lpstr>Digital Storytelling</vt:lpstr>
      <vt:lpstr>Value and Impact (for who)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Embodying Research for Social Impact</dc:title>
  <dc:creator>Anoop Bhogal-Nair</dc:creator>
  <cp:lastModifiedBy>Anoop Bhogal-Nair</cp:lastModifiedBy>
  <cp:revision>30</cp:revision>
  <dcterms:created xsi:type="dcterms:W3CDTF">2024-03-09T16:55:49Z</dcterms:created>
  <dcterms:modified xsi:type="dcterms:W3CDTF">2024-03-13T16:01:19Z</dcterms:modified>
</cp:coreProperties>
</file>